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040553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669726" y="312539"/>
            <a:ext cx="7804548" cy="1518047"/>
          </a:xfrm>
          <a:prstGeom prst="rect">
            <a:avLst/>
          </a:prstGeom>
        </p:spPr>
        <p:txBody>
          <a:bodyPr lIns="35718" tIns="35718" rIns="35718" bIns="35718"/>
          <a:lstStyle>
            <a:lvl1pPr defTabSz="410765">
              <a:defRPr sz="5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1"/>
          </p:nvPr>
        </p:nvSpPr>
        <p:spPr>
          <a:xfrm>
            <a:off x="669726" y="1830585"/>
            <a:ext cx="7804548" cy="4420197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296333" indent="-296333" defTabSz="410765">
              <a:spcBef>
                <a:spcPts val="2900"/>
              </a:spcBef>
              <a:buSzPct val="75000"/>
              <a:buFontTx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defTabSz="410765">
              <a:spcBef>
                <a:spcPts val="2900"/>
              </a:spcBef>
              <a:buSzPct val="75000"/>
              <a:buFontTx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defTabSz="410765">
              <a:spcBef>
                <a:spcPts val="2900"/>
              </a:spcBef>
              <a:buSzPct val="75000"/>
              <a:buFontTx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defTabSz="410765">
              <a:spcBef>
                <a:spcPts val="2900"/>
              </a:spcBef>
              <a:buSzPct val="75000"/>
              <a:buFontTx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defTabSz="410765">
              <a:spcBef>
                <a:spcPts val="2900"/>
              </a:spcBef>
              <a:buSzPct val="75000"/>
              <a:buFontTx/>
              <a:buChar char="•"/>
              <a:defRPr sz="24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xfrm>
            <a:off x="4440732" y="6505277"/>
            <a:ext cx="253607" cy="249238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4440732" y="6509742"/>
            <a:ext cx="253607" cy="249238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Click to 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8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Jonathan Project Title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JP Content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>
            <a:off x="669726" y="410765"/>
            <a:ext cx="7804548" cy="1518048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r>
              <a:t>Mission Statement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sz="half" idx="1"/>
          </p:nvPr>
        </p:nvSpPr>
        <p:spPr>
          <a:xfrm>
            <a:off x="875109" y="2178843"/>
            <a:ext cx="7804548" cy="174097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sz="2800"/>
              <a:t>To encourage all people of Faith regardless of party affiliation to </a:t>
            </a:r>
            <a:r>
              <a:rPr sz="2800" b="1">
                <a:latin typeface="+mn-lt"/>
                <a:ea typeface="+mn-ea"/>
                <a:cs typeface="+mn-cs"/>
                <a:sym typeface="Helvetica"/>
              </a:rPr>
              <a:t>register</a:t>
            </a:r>
            <a:r>
              <a:rPr sz="2800"/>
              <a:t> and </a:t>
            </a:r>
            <a:r>
              <a:rPr sz="2800" b="1">
                <a:latin typeface="+mn-lt"/>
                <a:ea typeface="+mn-ea"/>
                <a:cs typeface="+mn-cs"/>
                <a:sym typeface="Helvetica"/>
              </a:rPr>
              <a:t>vote</a:t>
            </a:r>
            <a:r>
              <a:rPr sz="2800"/>
              <a:t> on election day. </a:t>
            </a:r>
            <a:r>
              <a:t>  </a:t>
            </a:r>
          </a:p>
        </p:txBody>
      </p:sp>
      <p:sp>
        <p:nvSpPr>
          <p:cNvPr id="133" name="Shape 133"/>
          <p:cNvSpPr/>
          <p:nvPr/>
        </p:nvSpPr>
        <p:spPr>
          <a:xfrm>
            <a:off x="964406" y="705445"/>
            <a:ext cx="7215188" cy="941246"/>
          </a:xfrm>
          <a:prstGeom prst="rect">
            <a:avLst/>
          </a:prstGeom>
          <a:ln w="50800">
            <a:solidFill>
              <a:srgbClr val="BD5B0C"/>
            </a:solidFill>
            <a:miter lim="400000"/>
          </a:ln>
        </p:spPr>
        <p:txBody>
          <a:bodyPr lIns="35718" tIns="35718" rIns="35718" bIns="35718" anchor="ctr"/>
          <a:lstStyle/>
          <a:p>
            <a:pPr algn="ctr" defTabSz="410765"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JP Content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xfrm>
            <a:off x="669726" y="410765"/>
            <a:ext cx="7804548" cy="1518048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r>
              <a:t>Why Jonathan Exists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sz="half" idx="1"/>
          </p:nvPr>
        </p:nvSpPr>
        <p:spPr>
          <a:xfrm>
            <a:off x="811609" y="2178843"/>
            <a:ext cx="7804548" cy="2500314"/>
          </a:xfrm>
          <a:prstGeom prst="rect">
            <a:avLst/>
          </a:prstGeom>
        </p:spPr>
        <p:txBody>
          <a:bodyPr/>
          <a:lstStyle/>
          <a:p>
            <a:pPr marL="252663" indent="-252663" defTabSz="365760">
              <a:spcBef>
                <a:spcPts val="300"/>
              </a:spcBef>
              <a:buSzPct val="100000"/>
              <a:defRPr sz="252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In </a:t>
            </a:r>
            <a:r>
              <a:rPr lang="en-US" dirty="0"/>
              <a:t>2016 and</a:t>
            </a:r>
            <a:r>
              <a:rPr dirty="0"/>
              <a:t> 201</a:t>
            </a:r>
            <a:r>
              <a:rPr lang="en-US" dirty="0"/>
              <a:t>8</a:t>
            </a:r>
            <a:r>
              <a:rPr dirty="0"/>
              <a:t> Election </a:t>
            </a:r>
            <a:r>
              <a:rPr lang="en-US" dirty="0"/>
              <a:t>42% of </a:t>
            </a:r>
            <a:r>
              <a:rPr dirty="0"/>
              <a:t>self described evangelicals </a:t>
            </a:r>
            <a:r>
              <a:rPr lang="en-US" dirty="0"/>
              <a:t>stayed home and didn’t vote</a:t>
            </a:r>
          </a:p>
          <a:p>
            <a:pPr marL="252663" indent="-252663" defTabSz="365760">
              <a:spcBef>
                <a:spcPts val="300"/>
              </a:spcBef>
              <a:buSzPct val="100000"/>
              <a:defRPr sz="2520">
                <a:latin typeface="+mn-lt"/>
                <a:ea typeface="+mn-ea"/>
                <a:cs typeface="+mn-cs"/>
                <a:sym typeface="Helvetica"/>
              </a:defRPr>
            </a:pPr>
            <a:r>
              <a:rPr b="1" dirty="0"/>
              <a:t>35 million is the average estimate of evangelicals that stayed home in 201</a:t>
            </a:r>
            <a:r>
              <a:rPr lang="en-US" b="1" dirty="0"/>
              <a:t>8</a:t>
            </a:r>
            <a:r>
              <a:rPr b="1" dirty="0"/>
              <a:t>, but where in church at least two times a week. </a:t>
            </a:r>
            <a:r>
              <a:rPr dirty="0"/>
              <a:t> </a:t>
            </a:r>
          </a:p>
          <a:p>
            <a:pPr marL="252663" indent="-252663" defTabSz="365760">
              <a:spcBef>
                <a:spcPts val="300"/>
              </a:spcBef>
              <a:buSzPct val="100000"/>
              <a:defRPr sz="252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This decline must change and can.    </a:t>
            </a:r>
          </a:p>
        </p:txBody>
      </p:sp>
      <p:sp>
        <p:nvSpPr>
          <p:cNvPr id="138" name="Shape 138"/>
          <p:cNvSpPr/>
          <p:nvPr/>
        </p:nvSpPr>
        <p:spPr>
          <a:xfrm>
            <a:off x="964406" y="705445"/>
            <a:ext cx="7215188" cy="941246"/>
          </a:xfrm>
          <a:prstGeom prst="rect">
            <a:avLst/>
          </a:prstGeom>
          <a:ln w="50800">
            <a:solidFill>
              <a:srgbClr val="BD5B0C"/>
            </a:solidFill>
            <a:miter lim="400000"/>
          </a:ln>
        </p:spPr>
        <p:txBody>
          <a:bodyPr lIns="35718" tIns="35718" rIns="35718" bIns="35718" anchor="ctr"/>
          <a:lstStyle/>
          <a:p>
            <a:pPr algn="ctr" defTabSz="410765"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JP Content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xfrm>
            <a:off x="669726" y="410765"/>
            <a:ext cx="7804548" cy="1518048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r>
              <a:t>What is the Jonathan Project?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sz="half" idx="1"/>
          </p:nvPr>
        </p:nvSpPr>
        <p:spPr>
          <a:xfrm>
            <a:off x="811609" y="2178843"/>
            <a:ext cx="7804548" cy="2500314"/>
          </a:xfrm>
          <a:prstGeom prst="rect">
            <a:avLst/>
          </a:prstGeom>
        </p:spPr>
        <p:txBody>
          <a:bodyPr/>
          <a:lstStyle/>
          <a:p>
            <a:pPr marL="257175" indent="-257175" defTabSz="685800">
              <a:spcBef>
                <a:spcPts val="500"/>
              </a:spcBef>
              <a:buSzPct val="100000"/>
              <a:buFont typeface="Arial"/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 Jonathan Project is a non profit</a:t>
            </a:r>
            <a:r>
              <a:rPr lang="en-US" dirty="0"/>
              <a:t> corporation</a:t>
            </a:r>
            <a:r>
              <a:rPr dirty="0"/>
              <a:t>.</a:t>
            </a:r>
          </a:p>
          <a:p>
            <a:pPr marL="257175" indent="-257175" defTabSz="685800">
              <a:spcBef>
                <a:spcPts val="500"/>
              </a:spcBef>
              <a:buSzPct val="100000"/>
              <a:buFont typeface="Arial"/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 Jonathan Project is named after Jonathan in the Bible whom we believe is the prime example of a friend and came along side to support David.  </a:t>
            </a:r>
          </a:p>
          <a:p>
            <a:pPr marL="257175" indent="-257175" defTabSz="685800">
              <a:spcBef>
                <a:spcPts val="500"/>
              </a:spcBef>
              <a:buSzPct val="100000"/>
              <a:buFont typeface="Arial"/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dirty="0">
                <a:latin typeface="+mn-lt"/>
                <a:ea typeface="+mn-ea"/>
                <a:cs typeface="+mn-cs"/>
                <a:sym typeface="Helvetica"/>
              </a:rPr>
              <a:t>To date the Jonathan Project has over </a:t>
            </a:r>
            <a:r>
              <a:rPr lang="en-US" dirty="0">
                <a:latin typeface="+mn-lt"/>
                <a:ea typeface="+mn-ea"/>
                <a:cs typeface="+mn-cs"/>
                <a:sym typeface="Helvetica"/>
              </a:rPr>
              <a:t>418 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churches participating.   </a:t>
            </a:r>
            <a:r>
              <a:rPr dirty="0"/>
              <a:t> </a:t>
            </a:r>
          </a:p>
        </p:txBody>
      </p:sp>
      <p:sp>
        <p:nvSpPr>
          <p:cNvPr id="143" name="Shape 143"/>
          <p:cNvSpPr/>
          <p:nvPr/>
        </p:nvSpPr>
        <p:spPr>
          <a:xfrm>
            <a:off x="964406" y="705445"/>
            <a:ext cx="7215188" cy="941246"/>
          </a:xfrm>
          <a:prstGeom prst="rect">
            <a:avLst/>
          </a:prstGeom>
          <a:ln w="50800">
            <a:solidFill>
              <a:srgbClr val="BD5B0C"/>
            </a:solidFill>
            <a:miter lim="400000"/>
          </a:ln>
        </p:spPr>
        <p:txBody>
          <a:bodyPr lIns="35718" tIns="35718" rIns="35718" bIns="35718" anchor="ctr"/>
          <a:lstStyle/>
          <a:p>
            <a:pPr algn="ctr" defTabSz="410765"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Jonathan Project Campaign Strate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Shape 146"/>
          <p:cNvSpPr/>
          <p:nvPr/>
        </p:nvSpPr>
        <p:spPr>
          <a:xfrm>
            <a:off x="1989047" y="3875484"/>
            <a:ext cx="4887135" cy="1"/>
          </a:xfrm>
          <a:prstGeom prst="line">
            <a:avLst/>
          </a:prstGeom>
          <a:ln w="50800">
            <a:solidFill>
              <a:srgbClr val="D45954"/>
            </a:solidFill>
            <a:miter lim="400000"/>
            <a:tailEnd type="triangle"/>
          </a:ln>
        </p:spPr>
        <p:txBody>
          <a:bodyPr lIns="35718" tIns="35718" rIns="35718" bIns="35718" anchor="ctr"/>
          <a:lstStyle/>
          <a:p>
            <a:pPr algn="ctr" defTabSz="410765">
              <a:defRPr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255470" y="3943683"/>
            <a:ext cx="1328825" cy="50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spAutoFit/>
          </a:bodyPr>
          <a:lstStyle/>
          <a:p>
            <a:pPr algn="ctr" defTabSz="410765">
              <a:defRPr sz="1400" b="1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FAITH-BASED</a:t>
            </a:r>
          </a:p>
          <a:p>
            <a:pPr algn="ctr" defTabSz="410765">
              <a:defRPr sz="1400" b="1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CAMPAIGN</a:t>
            </a:r>
          </a:p>
        </p:txBody>
      </p:sp>
      <p:sp>
        <p:nvSpPr>
          <p:cNvPr id="148" name="Shape 148"/>
          <p:cNvSpPr/>
          <p:nvPr/>
        </p:nvSpPr>
        <p:spPr>
          <a:xfrm>
            <a:off x="3139764" y="3969083"/>
            <a:ext cx="953518" cy="45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spAutoFit/>
          </a:bodyPr>
          <a:lstStyle/>
          <a:p>
            <a:pPr algn="ctr" defTabSz="410765">
              <a:defRPr sz="1400" b="1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Shepherd</a:t>
            </a:r>
          </a:p>
          <a:p>
            <a:pPr algn="ctr" defTabSz="410765">
              <a:defRPr sz="1100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MINISTER</a:t>
            </a:r>
          </a:p>
        </p:txBody>
      </p:sp>
      <p:sp>
        <p:nvSpPr>
          <p:cNvPr id="149" name="Shape 149"/>
          <p:cNvSpPr/>
          <p:nvPr/>
        </p:nvSpPr>
        <p:spPr>
          <a:xfrm>
            <a:off x="4666300" y="3975830"/>
            <a:ext cx="1592227" cy="617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spAutoFit/>
          </a:bodyPr>
          <a:lstStyle/>
          <a:p>
            <a:pPr algn="ctr" defTabSz="410765">
              <a:defRPr sz="1400" b="1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CONGREGATION</a:t>
            </a:r>
          </a:p>
          <a:p>
            <a:pPr algn="ctr" defTabSz="410765">
              <a:defRPr sz="1400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sz="1100"/>
              <a:t>POTENTIAL </a:t>
            </a:r>
          </a:p>
          <a:p>
            <a:pPr algn="ctr" defTabSz="410765">
              <a:defRPr sz="1400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sz="1100"/>
              <a:t>VOTERS</a:t>
            </a:r>
          </a:p>
        </p:txBody>
      </p:sp>
      <p:sp>
        <p:nvSpPr>
          <p:cNvPr id="150" name="Shape 150"/>
          <p:cNvSpPr/>
          <p:nvPr/>
        </p:nvSpPr>
        <p:spPr>
          <a:xfrm>
            <a:off x="6751760" y="3969083"/>
            <a:ext cx="1349419" cy="45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8" tIns="35718" rIns="35718" bIns="35718" anchor="ctr">
            <a:spAutoFit/>
          </a:bodyPr>
          <a:lstStyle/>
          <a:p>
            <a:pPr algn="ctr" defTabSz="410765">
              <a:defRPr sz="1400" b="1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INDIVIDUAL</a:t>
            </a:r>
          </a:p>
          <a:p>
            <a:pPr algn="ctr" defTabSz="410765">
              <a:defRPr sz="1400">
                <a:solidFill>
                  <a:srgbClr val="493C3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sz="1100"/>
              <a:t>REGISTER &amp; VOTE</a:t>
            </a:r>
          </a:p>
        </p:txBody>
      </p:sp>
      <p:sp>
        <p:nvSpPr>
          <p:cNvPr id="151" name="Shape 151"/>
          <p:cNvSpPr/>
          <p:nvPr/>
        </p:nvSpPr>
        <p:spPr>
          <a:xfrm>
            <a:off x="964406" y="642937"/>
            <a:ext cx="7215188" cy="988510"/>
          </a:xfrm>
          <a:prstGeom prst="rect">
            <a:avLst/>
          </a:prstGeom>
          <a:ln w="50800">
            <a:solidFill>
              <a:srgbClr val="BD5B0C"/>
            </a:solidFill>
            <a:miter lim="400000"/>
          </a:ln>
        </p:spPr>
        <p:txBody>
          <a:bodyPr lIns="35718" tIns="35718" rIns="35718" bIns="35718" anchor="ctr"/>
          <a:lstStyle/>
          <a:p>
            <a:pPr algn="ctr" defTabSz="410765"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2" name="Shape 152"/>
          <p:cNvSpPr>
            <a:spLocks noGrp="1"/>
          </p:cNvSpPr>
          <p:nvPr>
            <p:ph type="title" idx="4294967295"/>
          </p:nvPr>
        </p:nvSpPr>
        <p:spPr>
          <a:xfrm>
            <a:off x="892968" y="848320"/>
            <a:ext cx="7358064" cy="662716"/>
          </a:xfrm>
          <a:prstGeom prst="rect">
            <a:avLst/>
          </a:prstGeom>
        </p:spPr>
        <p:txBody>
          <a:bodyPr lIns="35718" tIns="35718" rIns="35718" bIns="35718" anchor="t">
            <a:noAutofit/>
          </a:bodyPr>
          <a:lstStyle>
            <a:lvl1pPr defTabSz="410765">
              <a:defRPr sz="3400" spc="-82">
                <a:solidFill>
                  <a:srgbClr val="493C32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Campaign Strategy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JP Content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>
            <a:spLocks noGrp="1"/>
          </p:cNvSpPr>
          <p:nvPr>
            <p:ph type="title"/>
          </p:nvPr>
        </p:nvSpPr>
        <p:spPr>
          <a:xfrm>
            <a:off x="669726" y="410765"/>
            <a:ext cx="7804548" cy="151804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How the Jonathan Project Works?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sz="half" idx="1"/>
          </p:nvPr>
        </p:nvSpPr>
        <p:spPr>
          <a:xfrm>
            <a:off x="760809" y="2044600"/>
            <a:ext cx="7804548" cy="2768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46888" indent="-246888" defTabSz="658368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defRPr sz="2376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Jonathan Project</a:t>
            </a:r>
            <a:r>
              <a:rPr dirty="0"/>
              <a:t> provide</a:t>
            </a:r>
            <a:r>
              <a:rPr lang="en-US" dirty="0"/>
              <a:t>s</a:t>
            </a:r>
            <a:r>
              <a:rPr dirty="0"/>
              <a:t> and ship</a:t>
            </a:r>
            <a:r>
              <a:rPr lang="en-US" dirty="0"/>
              <a:t>s</a:t>
            </a:r>
            <a:r>
              <a:rPr dirty="0"/>
              <a:t> all materials (video and printed) to each church free of charge.</a:t>
            </a:r>
          </a:p>
          <a:p>
            <a:pPr marL="246888" indent="-246888" defTabSz="658368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defRPr sz="2376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 church is free to use the materials as they wish and decide how the material is used in their church.</a:t>
            </a:r>
            <a:r>
              <a:rPr lang="en-US" dirty="0"/>
              <a:t> Jonathan does provide a “Best Practices” and training recommendations for consideration.  </a:t>
            </a:r>
            <a:endParaRPr dirty="0"/>
          </a:p>
          <a:p>
            <a:pPr marL="246888" indent="-246888" defTabSz="658368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defRPr sz="2376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Jonathan Project</a:t>
            </a:r>
            <a:r>
              <a:rPr dirty="0"/>
              <a:t> allows churches to access its website and modify the materials to meet their needs or to add their logo.  </a:t>
            </a:r>
          </a:p>
          <a:p>
            <a:pPr marL="280941" indent="-280941" defTabSz="658368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defRPr sz="2088">
                <a:latin typeface="+mj-lt"/>
                <a:ea typeface="+mj-ea"/>
                <a:cs typeface="+mj-cs"/>
                <a:sym typeface="Calibri"/>
              </a:defRPr>
            </a:pPr>
            <a:r>
              <a:rPr sz="2376" dirty="0">
                <a:latin typeface="+mn-lt"/>
                <a:ea typeface="+mn-ea"/>
                <a:cs typeface="+mn-cs"/>
                <a:sym typeface="Helvetica"/>
              </a:rPr>
              <a:t>Jonathan Project will not provide candidate guides nor will it attempt to raise money from your congregation. </a:t>
            </a:r>
            <a:r>
              <a:rPr sz="2520" dirty="0">
                <a:latin typeface="+mn-lt"/>
                <a:ea typeface="+mn-ea"/>
                <a:cs typeface="+mn-cs"/>
                <a:sym typeface="Helvetica"/>
              </a:rPr>
              <a:t>  </a:t>
            </a:r>
            <a:r>
              <a:rPr dirty="0"/>
              <a:t> </a:t>
            </a:r>
          </a:p>
        </p:txBody>
      </p:sp>
      <p:sp>
        <p:nvSpPr>
          <p:cNvPr id="157" name="Shape 157"/>
          <p:cNvSpPr/>
          <p:nvPr/>
        </p:nvSpPr>
        <p:spPr>
          <a:xfrm>
            <a:off x="964406" y="705445"/>
            <a:ext cx="7215188" cy="941246"/>
          </a:xfrm>
          <a:prstGeom prst="rect">
            <a:avLst/>
          </a:prstGeom>
          <a:ln w="50800">
            <a:solidFill>
              <a:srgbClr val="BD5B0C"/>
            </a:solidFill>
            <a:miter lim="400000"/>
          </a:ln>
        </p:spPr>
        <p:txBody>
          <a:bodyPr lIns="35718" tIns="35718" rIns="35718" bIns="35718" anchor="ctr"/>
          <a:lstStyle/>
          <a:p>
            <a:pPr algn="ctr" defTabSz="410765"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JP Content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xfrm>
            <a:off x="669726" y="410765"/>
            <a:ext cx="7804548" cy="151804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Provide Voter Registration</a:t>
            </a:r>
          </a:p>
        </p:txBody>
      </p:sp>
      <p:sp>
        <p:nvSpPr>
          <p:cNvPr id="161" name="Shape 161"/>
          <p:cNvSpPr>
            <a:spLocks noGrp="1"/>
          </p:cNvSpPr>
          <p:nvPr>
            <p:ph type="body" sz="half" idx="1"/>
          </p:nvPr>
        </p:nvSpPr>
        <p:spPr>
          <a:xfrm>
            <a:off x="669726" y="1949698"/>
            <a:ext cx="7804548" cy="29586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43459" indent="-243459" defTabSz="6492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defRPr sz="2414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The program lasts for 6 weeks </a:t>
            </a:r>
            <a:r>
              <a:rPr dirty="0"/>
              <a:t>where registration occurs after each service.  </a:t>
            </a:r>
            <a:endParaRPr lang="en-US" dirty="0"/>
          </a:p>
          <a:p>
            <a:pPr marL="0" indent="0" defTabSz="649223">
              <a:lnSpc>
                <a:spcPct val="80000"/>
              </a:lnSpc>
              <a:spcBef>
                <a:spcPts val="400"/>
              </a:spcBef>
              <a:buSzPct val="100000"/>
              <a:buNone/>
              <a:defRPr sz="2414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  <a:p>
            <a:pPr marL="243459" indent="-243459" defTabSz="6492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defRPr sz="241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Identify </a:t>
            </a:r>
            <a:r>
              <a:rPr lang="en-US" dirty="0"/>
              <a:t>staff and </a:t>
            </a:r>
            <a:r>
              <a:rPr dirty="0"/>
              <a:t>volunteers willing to help people register to vote.  Jonathan Project provides training videos and will provide in person training if requested.  </a:t>
            </a:r>
            <a:endParaRPr lang="en-US" sz="2059" dirty="0"/>
          </a:p>
          <a:p>
            <a:pPr marL="243459" indent="-243459" defTabSz="6492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defRPr sz="2414">
                <a:latin typeface="+mj-lt"/>
                <a:ea typeface="+mj-ea"/>
                <a:cs typeface="+mj-cs"/>
                <a:sym typeface="Calibri"/>
              </a:defRPr>
            </a:pPr>
            <a:endParaRPr lang="en-US" sz="2059" dirty="0"/>
          </a:p>
          <a:p>
            <a:pPr marL="243459" indent="-243459" defTabSz="6492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defRPr sz="2414">
                <a:latin typeface="+mj-lt"/>
                <a:ea typeface="+mj-ea"/>
                <a:cs typeface="+mj-cs"/>
                <a:sym typeface="Calibri"/>
              </a:defRPr>
            </a:pPr>
            <a:r>
              <a:rPr sz="2414" dirty="0"/>
              <a:t>Registrations are turned into Jonathan Project and a team of experts will ensure each registration is filled out correctly before being turned into the appropriate election authority. </a:t>
            </a:r>
            <a:r>
              <a:rPr sz="2414" dirty="0">
                <a:latin typeface="+mn-lt"/>
                <a:ea typeface="+mn-ea"/>
                <a:cs typeface="+mn-cs"/>
                <a:sym typeface="Helvetica"/>
              </a:rPr>
              <a:t>  </a:t>
            </a:r>
            <a:r>
              <a:rPr sz="2484" dirty="0"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dirty="0"/>
              <a:t> </a:t>
            </a:r>
          </a:p>
        </p:txBody>
      </p:sp>
      <p:sp>
        <p:nvSpPr>
          <p:cNvPr id="162" name="Shape 162"/>
          <p:cNvSpPr/>
          <p:nvPr/>
        </p:nvSpPr>
        <p:spPr>
          <a:xfrm>
            <a:off x="964406" y="705445"/>
            <a:ext cx="7215188" cy="941246"/>
          </a:xfrm>
          <a:prstGeom prst="rect">
            <a:avLst/>
          </a:prstGeom>
          <a:ln w="50800">
            <a:solidFill>
              <a:srgbClr val="BD5B0C"/>
            </a:solidFill>
            <a:miter lim="400000"/>
          </a:ln>
        </p:spPr>
        <p:txBody>
          <a:bodyPr lIns="35718" tIns="35718" rIns="35718" bIns="35718" anchor="ctr"/>
          <a:lstStyle/>
          <a:p>
            <a:pPr algn="ctr" defTabSz="410765"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JP Content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xfrm>
            <a:off x="669726" y="410765"/>
            <a:ext cx="7804548" cy="151804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Jonathan Project Provides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sz="half" idx="1"/>
          </p:nvPr>
        </p:nvSpPr>
        <p:spPr>
          <a:xfrm>
            <a:off x="669726" y="1949698"/>
            <a:ext cx="7804548" cy="29586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defTabSz="731520">
              <a:spcBef>
                <a:spcPts val="600"/>
              </a:spcBef>
              <a:buSzPct val="100000"/>
              <a:buFont typeface="Arial"/>
              <a:defRPr sz="256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Multiple training sessions to ensure voter registration occurs legally within the church.</a:t>
            </a:r>
          </a:p>
          <a:p>
            <a:pPr marL="274320" indent="-274320" defTabSz="731520">
              <a:spcBef>
                <a:spcPts val="600"/>
              </a:spcBef>
              <a:buSzPct val="100000"/>
              <a:buFont typeface="Arial"/>
              <a:defRPr sz="256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The church is provided all material free of charge</a:t>
            </a:r>
            <a:r>
              <a:rPr dirty="0"/>
              <a:t>.</a:t>
            </a:r>
          </a:p>
          <a:p>
            <a:pPr marL="274320" indent="-274320" defTabSz="731520">
              <a:spcBef>
                <a:spcPts val="600"/>
              </a:spcBef>
              <a:buSzPct val="100000"/>
              <a:buFont typeface="Arial"/>
              <a:defRPr sz="256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Jonathan Project will provide staff to churches that request it</a:t>
            </a:r>
            <a:r>
              <a:rPr dirty="0"/>
              <a:t>. </a:t>
            </a:r>
            <a:r>
              <a:rPr sz="2720" dirty="0"/>
              <a:t> </a:t>
            </a:r>
            <a:r>
              <a:rPr sz="2720" dirty="0">
                <a:latin typeface="+mn-lt"/>
                <a:ea typeface="+mn-ea"/>
                <a:cs typeface="+mn-cs"/>
                <a:sym typeface="Helvetica"/>
              </a:rPr>
              <a:t>  </a:t>
            </a:r>
            <a:r>
              <a:rPr sz="2800" dirty="0"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dirty="0"/>
              <a:t> </a:t>
            </a:r>
          </a:p>
        </p:txBody>
      </p:sp>
      <p:sp>
        <p:nvSpPr>
          <p:cNvPr id="167" name="Shape 167"/>
          <p:cNvSpPr/>
          <p:nvPr/>
        </p:nvSpPr>
        <p:spPr>
          <a:xfrm>
            <a:off x="964406" y="705445"/>
            <a:ext cx="7215188" cy="941246"/>
          </a:xfrm>
          <a:prstGeom prst="rect">
            <a:avLst/>
          </a:prstGeom>
          <a:ln w="50800">
            <a:solidFill>
              <a:srgbClr val="BD5B0C"/>
            </a:solidFill>
            <a:miter lim="400000"/>
          </a:ln>
        </p:spPr>
        <p:txBody>
          <a:bodyPr lIns="35718" tIns="35718" rIns="35718" bIns="35718" anchor="ctr"/>
          <a:lstStyle/>
          <a:p>
            <a:pPr algn="ctr" defTabSz="410765"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Jonathan Project Title 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350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Helvetica Light</vt:lpstr>
      <vt:lpstr>Office Theme</vt:lpstr>
      <vt:lpstr>PowerPoint Presentation</vt:lpstr>
      <vt:lpstr>Mission Statement</vt:lpstr>
      <vt:lpstr>Why Jonathan Exists</vt:lpstr>
      <vt:lpstr>What is the Jonathan Project?</vt:lpstr>
      <vt:lpstr>Campaign Strategy</vt:lpstr>
      <vt:lpstr>How the Jonathan Project Works?</vt:lpstr>
      <vt:lpstr>Provide Voter Registration</vt:lpstr>
      <vt:lpstr>Jonathan Project Provides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Adams</dc:creator>
  <cp:lastModifiedBy>Courtney Hosek</cp:lastModifiedBy>
  <cp:revision>6</cp:revision>
  <dcterms:modified xsi:type="dcterms:W3CDTF">2019-10-08T15:57:30Z</dcterms:modified>
</cp:coreProperties>
</file>